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6" r:id="rId6"/>
    <p:sldId id="260" r:id="rId7"/>
    <p:sldId id="262" r:id="rId8"/>
    <p:sldId id="263" r:id="rId9"/>
    <p:sldId id="265" r:id="rId10"/>
    <p:sldId id="261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NES" initials="AJ" lastIdx="3" clrIdx="0">
    <p:extLst>
      <p:ext uri="{19B8F6BF-5375-455C-9EA6-DF929625EA0E}">
        <p15:presenceInfo xmlns:p15="http://schemas.microsoft.com/office/powerpoint/2012/main" userId="b764525287d6eab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2" autoAdjust="0"/>
    <p:restoredTop sz="73435" autoAdjust="0"/>
  </p:normalViewPr>
  <p:slideViewPr>
    <p:cSldViewPr snapToGrid="0">
      <p:cViewPr varScale="1">
        <p:scale>
          <a:sx n="67" d="100"/>
          <a:sy n="67" d="100"/>
        </p:scale>
        <p:origin x="33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12T18:29:00.754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  <p:cm authorId="1" dt="2018-10-12T18:29:53.952" idx="2">
    <p:pos x="106" y="106"/>
    <p:text/>
    <p:extLst>
      <p:ext uri="{C676402C-5697-4E1C-873F-D02D1690AC5C}">
        <p15:threadingInfo xmlns:p15="http://schemas.microsoft.com/office/powerpoint/2012/main" timeZoneBias="300"/>
      </p:ext>
    </p:extLst>
  </p:cm>
  <p:cm authorId="1" dt="2018-10-12T18:29:59.056" idx="3">
    <p:pos x="202" y="202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EDC16-0C29-48A0-8851-3B3E9D8BB622}" type="datetimeFigureOut">
              <a:rPr lang="en-US" smtClean="0"/>
              <a:t>10/12/2018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B67E-9A9F-4558-BD9F-3E1103E186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10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understand that my intention is not necessarily to offend your sensibilities, enrage, diminish or dress down any of you; but if the shoe fits…. My job is to present and your job is to listen. If you finish your job before I finish mine, please snore gently or leave quietly.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7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WW</a:t>
            </a:r>
            <a:r>
              <a:rPr lang="en-US" baseline="0" dirty="0" smtClean="0"/>
              <a:t> II and need to have re-entry strategy. Describe the shoe salesman story. What do accreditors positions on 4 </a:t>
            </a:r>
            <a:r>
              <a:rPr lang="en-US" baseline="0" dirty="0" smtClean="0"/>
              <a:t>yr. </a:t>
            </a:r>
            <a:r>
              <a:rPr lang="en-US" baseline="0" dirty="0" smtClean="0"/>
              <a:t>programs do to college </a:t>
            </a:r>
            <a:r>
              <a:rPr lang="en-US" baseline="0" dirty="0" smtClean="0"/>
              <a:t>status?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3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did we get here and do we dig in or adapt?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4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MOOCS, tech hybrids, college on a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4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 Education enterprise is the only entity that truly has all the answers, but not the will to fix. Name another entity where 85% of it’s constituents failed in the entity remained </a:t>
            </a:r>
            <a:r>
              <a:rPr lang="en-US" dirty="0" smtClean="0"/>
              <a:t>solvent. We </a:t>
            </a:r>
            <a:r>
              <a:rPr lang="en-US" dirty="0" smtClean="0"/>
              <a:t>have professionalized our work to the point we don’t always rely on facts, but rather experience and assumptions.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943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operational definitions and</a:t>
            </a:r>
            <a:r>
              <a:rPr lang="en-US" baseline="0" dirty="0" smtClean="0"/>
              <a:t> they need to be universally agreed upon. Church story. </a:t>
            </a:r>
            <a:r>
              <a:rPr lang="en-US" dirty="0" smtClean="0"/>
              <a:t>Under</a:t>
            </a:r>
            <a:r>
              <a:rPr lang="en-US" baseline="0" dirty="0" smtClean="0"/>
              <a:t> the guise of equity, should poverty be addressed by colleges/boards. Colleges of Challenge and Choice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23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</a:t>
            </a:r>
            <a:r>
              <a:rPr lang="en-US" baseline="0" dirty="0" smtClean="0"/>
              <a:t> story!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B67E-9A9F-4558-BD9F-3E1103E1864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4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ajone1950@gmail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571" y="1240971"/>
            <a:ext cx="8892042" cy="3536409"/>
          </a:xfrm>
        </p:spPr>
        <p:txBody>
          <a:bodyPr/>
          <a:lstStyle/>
          <a:p>
            <a:r>
              <a:rPr lang="en-US" sz="4800" dirty="0" smtClean="0"/>
              <a:t>		The Power to Transform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	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		</a:t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		The Power to Transform</a:t>
            </a:r>
            <a:br>
              <a:rPr lang="en-US" sz="4800" dirty="0" smtClean="0"/>
            </a:br>
            <a:r>
              <a:rPr lang="en-US" sz="4800" dirty="0" smtClean="0"/>
              <a:t>		</a:t>
            </a:r>
            <a:r>
              <a:rPr lang="en-US" sz="2800" dirty="0" smtClean="0"/>
              <a:t>Innovation</a:t>
            </a:r>
            <a:r>
              <a:rPr lang="en-US" sz="2800" dirty="0"/>
              <a:t>, Guided </a:t>
            </a:r>
            <a:r>
              <a:rPr lang="en-US" sz="2800" dirty="0" smtClean="0"/>
              <a:t>Pathways </a:t>
            </a:r>
            <a:r>
              <a:rPr lang="en-US" sz="2800" dirty="0"/>
              <a:t>and Equity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Presented to the national council on student development</a:t>
            </a:r>
            <a:endParaRPr lang="en-US" dirty="0"/>
          </a:p>
          <a:p>
            <a:r>
              <a:rPr lang="en-US" dirty="0" smtClean="0"/>
              <a:t>	October 13, 2018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3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						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	You are the founding administrator at Futures CC opening in 2030.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Name 3 systems/processes you would implement initially (may not yet exist) and 3 current systems/processes you would eliminate.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8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References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2" y="2621891"/>
            <a:ext cx="951411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Republic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Plato</a:t>
            </a:r>
          </a:p>
          <a:p>
            <a:r>
              <a:rPr lang="en-US" dirty="0" smtClean="0"/>
              <a:t>Athens, Greece AD 380 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1" dirty="0" smtClean="0"/>
              <a:t>Achieving the Dream</a:t>
            </a:r>
          </a:p>
          <a:p>
            <a:r>
              <a:rPr lang="en-US" dirty="0" smtClean="0"/>
              <a:t>Silver Spring , MD  May, 2017</a:t>
            </a:r>
          </a:p>
          <a:p>
            <a:r>
              <a:rPr lang="en-US" sz="1800" b="1" kern="1200" dirty="0" smtClean="0">
                <a:solidFill>
                  <a:schemeClr val="tx1"/>
                </a:solidFill>
              </a:rPr>
              <a:t>Community College</a:t>
            </a:r>
            <a:r>
              <a:rPr lang="en-US" b="1" dirty="0"/>
              <a:t> R</a:t>
            </a:r>
            <a:r>
              <a:rPr lang="en-US" b="1" dirty="0" smtClean="0"/>
              <a:t>esearch Center</a:t>
            </a:r>
          </a:p>
          <a:p>
            <a:r>
              <a:rPr lang="en-US" dirty="0" smtClean="0"/>
              <a:t>New York, NY  2015</a:t>
            </a:r>
          </a:p>
          <a:p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MDRC</a:t>
            </a:r>
          </a:p>
          <a:p>
            <a:r>
              <a:rPr lang="en-US" dirty="0" smtClean="0"/>
              <a:t>New York, NY  2018</a:t>
            </a:r>
          </a:p>
          <a:p>
            <a:r>
              <a:rPr lang="en-US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Institute for the Future</a:t>
            </a:r>
          </a:p>
          <a:p>
            <a:r>
              <a:rPr lang="en-US" dirty="0" smtClean="0"/>
              <a:t>Palo Alto, CA 2018</a:t>
            </a:r>
          </a:p>
          <a:p>
            <a:r>
              <a:rPr lang="en-US" sz="1800" b="1" kern="1200" dirty="0" smtClean="0">
                <a:solidFill>
                  <a:schemeClr val="tx1"/>
                </a:solidFill>
              </a:rPr>
              <a:t>Community Colleges on the Horizon</a:t>
            </a:r>
          </a:p>
          <a:p>
            <a:r>
              <a:rPr lang="en-US" dirty="0" smtClean="0"/>
              <a:t>Rowman and Littlefield</a:t>
            </a:r>
            <a:endParaRPr lang="en-US" sz="1800" kern="1200" dirty="0" smtClean="0">
              <a:solidFill>
                <a:schemeClr val="tx1"/>
              </a:solidFill>
            </a:endParaRPr>
          </a:p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Lanham, MD 2009</a:t>
            </a:r>
          </a:p>
        </p:txBody>
      </p:sp>
    </p:spTree>
    <p:extLst>
      <p:ext uri="{BB962C8B-B14F-4D97-AF65-F5344CB8AC3E}">
        <p14:creationId xmlns:p14="http://schemas.microsoft.com/office/powerpoint/2010/main" val="39402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46739"/>
            <a:ext cx="8825659" cy="860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Andrew C Jones, Ed.D.</a:t>
            </a:r>
          </a:p>
          <a:p>
            <a:r>
              <a:rPr lang="en-US" dirty="0" smtClean="0"/>
              <a:t>Chancellor, Retired</a:t>
            </a:r>
          </a:p>
          <a:p>
            <a:r>
              <a:rPr lang="en-US" dirty="0" smtClean="0">
                <a:hlinkClick r:id="rId3"/>
              </a:rPr>
              <a:t>ajone1950@gmail.com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Role Confusion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000" b="1" dirty="0" smtClean="0"/>
              <a:t>		Historical Mission</a:t>
            </a:r>
          </a:p>
          <a:p>
            <a:pPr marL="0" indent="0">
              <a:buNone/>
            </a:pPr>
            <a:r>
              <a:rPr lang="en-US" sz="2000" b="1" dirty="0" smtClean="0"/>
              <a:t>		</a:t>
            </a:r>
            <a:r>
              <a:rPr lang="en-US" sz="2000" dirty="0" smtClean="0">
                <a:solidFill>
                  <a:srgbClr val="7030A0"/>
                </a:solidFill>
              </a:rPr>
              <a:t>(Public Good)</a:t>
            </a:r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endParaRPr lang="en-US" sz="20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Missed Mission (serve and teach how to learn)</a:t>
            </a:r>
          </a:p>
          <a:p>
            <a:r>
              <a:rPr lang="en-US" dirty="0" smtClean="0"/>
              <a:t>Baccalaureate preparation</a:t>
            </a:r>
          </a:p>
          <a:p>
            <a:r>
              <a:rPr lang="en-US" dirty="0" smtClean="0"/>
              <a:t>Skills training </a:t>
            </a:r>
          </a:p>
          <a:p>
            <a:r>
              <a:rPr lang="en-US" dirty="0" smtClean="0"/>
              <a:t>Homemaker friendly</a:t>
            </a:r>
          </a:p>
          <a:p>
            <a:r>
              <a:rPr lang="en-US" dirty="0" smtClean="0"/>
              <a:t>Socialization</a:t>
            </a:r>
          </a:p>
          <a:p>
            <a:r>
              <a:rPr lang="en-US" dirty="0" smtClean="0"/>
              <a:t>Employment</a:t>
            </a:r>
          </a:p>
          <a:p>
            <a:r>
              <a:rPr lang="en-US" dirty="0" smtClean="0"/>
              <a:t>GI Bill</a:t>
            </a:r>
          </a:p>
          <a:p>
            <a:r>
              <a:rPr lang="en-US" dirty="0" smtClean="0"/>
              <a:t>Fed </a:t>
            </a:r>
            <a:r>
              <a:rPr lang="en-US" dirty="0" smtClean="0"/>
              <a:t>Dept. </a:t>
            </a:r>
            <a:r>
              <a:rPr lang="en-US" dirty="0" smtClean="0"/>
              <a:t>of Ed vs. accreditors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742317" cy="34163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		</a:t>
            </a:r>
            <a:r>
              <a:rPr lang="en-US" sz="2000" b="1" dirty="0" smtClean="0"/>
              <a:t>Evolving Mission</a:t>
            </a:r>
            <a:r>
              <a:rPr lang="en-US" sz="2000" dirty="0" smtClean="0"/>
              <a:t> 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r>
              <a:rPr lang="en-US" sz="2000" dirty="0" smtClean="0">
                <a:solidFill>
                  <a:srgbClr val="7030A0"/>
                </a:solidFill>
              </a:rPr>
              <a:t>(Individual Benefit)</a:t>
            </a:r>
            <a:endParaRPr lang="en-US" dirty="0">
              <a:solidFill>
                <a:srgbClr val="7030A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Baccalaureate awards</a:t>
            </a:r>
          </a:p>
          <a:p>
            <a:r>
              <a:rPr lang="en-US" dirty="0" smtClean="0"/>
              <a:t>Life skills training </a:t>
            </a:r>
          </a:p>
          <a:p>
            <a:r>
              <a:rPr lang="en-US" dirty="0" smtClean="0"/>
              <a:t>Diversity &amp; equity focus</a:t>
            </a:r>
          </a:p>
          <a:p>
            <a:r>
              <a:rPr lang="en-US" dirty="0" smtClean="0"/>
              <a:t>Technology driven</a:t>
            </a:r>
          </a:p>
          <a:p>
            <a:r>
              <a:rPr lang="en-US" dirty="0" smtClean="0"/>
              <a:t>Credential and a job</a:t>
            </a:r>
          </a:p>
          <a:p>
            <a:r>
              <a:rPr lang="en-US" dirty="0" smtClean="0"/>
              <a:t>Financial Aid</a:t>
            </a:r>
          </a:p>
          <a:p>
            <a:r>
              <a:rPr lang="en-US" b="1" dirty="0" smtClean="0"/>
              <a:t>Accreditation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12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The Future Is here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-22994" r="-14918" b="-12834"/>
          <a:stretch/>
        </p:blipFill>
        <p:spPr>
          <a:xfrm>
            <a:off x="1231025" y="1949116"/>
            <a:ext cx="2292968" cy="3056021"/>
          </a:xfr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40101"/>
            <a:ext cx="3050438" cy="576262"/>
          </a:xfrm>
        </p:spPr>
        <p:txBody>
          <a:bodyPr/>
          <a:lstStyle/>
          <a:p>
            <a:r>
              <a:rPr lang="en-US" dirty="0" smtClean="0"/>
              <a:t>Historical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>
          <a:xfrm>
            <a:off x="1140440" y="5123620"/>
            <a:ext cx="3050438" cy="917952"/>
          </a:xfrm>
        </p:spPr>
        <p:txBody>
          <a:bodyPr>
            <a:normAutofit fontScale="25000" lnSpcReduction="20000"/>
          </a:bodyPr>
          <a:lstStyle/>
          <a:p>
            <a:r>
              <a:rPr lang="en-US" sz="4200" b="1" dirty="0"/>
              <a:t>Junior College</a:t>
            </a:r>
          </a:p>
          <a:p>
            <a:r>
              <a:rPr lang="en-US" dirty="0"/>
              <a:t>	</a:t>
            </a:r>
            <a:r>
              <a:rPr lang="en-US" sz="4200" dirty="0" smtClean="0"/>
              <a:t>(</a:t>
            </a:r>
            <a:r>
              <a:rPr lang="en-US" sz="4200" dirty="0"/>
              <a:t>socializing and skills focus)</a:t>
            </a:r>
          </a:p>
          <a:p>
            <a:r>
              <a:rPr lang="en-US" sz="4200" b="1" dirty="0"/>
              <a:t>Community </a:t>
            </a:r>
            <a:r>
              <a:rPr lang="en-US" sz="4200" b="1" dirty="0" smtClean="0"/>
              <a:t>College</a:t>
            </a:r>
          </a:p>
          <a:p>
            <a:r>
              <a:rPr lang="en-US" sz="4200" dirty="0" smtClean="0"/>
              <a:t>(transfer </a:t>
            </a:r>
            <a:r>
              <a:rPr lang="en-US" sz="4200" dirty="0"/>
              <a:t>and jobs focus)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		Future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b="62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4200" b="1" dirty="0"/>
              <a:t>Community College/4 year programs</a:t>
            </a:r>
          </a:p>
          <a:p>
            <a:r>
              <a:rPr lang="en-US" sz="4800" dirty="0"/>
              <a:t>	</a:t>
            </a:r>
            <a:r>
              <a:rPr lang="en-US" sz="4800" dirty="0" smtClean="0"/>
              <a:t>Guided Pathway (simplify)</a:t>
            </a:r>
            <a:endParaRPr lang="en-US" sz="4800" dirty="0"/>
          </a:p>
          <a:p>
            <a:r>
              <a:rPr lang="en-US" sz="4800" dirty="0"/>
              <a:t>	</a:t>
            </a:r>
            <a:r>
              <a:rPr lang="en-US" sz="4800" dirty="0" smtClean="0"/>
              <a:t>	Completion </a:t>
            </a:r>
            <a:r>
              <a:rPr lang="en-US" sz="4800" dirty="0"/>
              <a:t>by Design</a:t>
            </a:r>
          </a:p>
          <a:p>
            <a:r>
              <a:rPr lang="en-US" sz="4800" dirty="0"/>
              <a:t>		</a:t>
            </a:r>
            <a:r>
              <a:rPr lang="en-US" sz="4800" dirty="0" smtClean="0"/>
              <a:t>	Certifications</a:t>
            </a:r>
            <a:endParaRPr lang="en-US" sz="4800" dirty="0"/>
          </a:p>
          <a:p>
            <a:r>
              <a:rPr lang="en-US" b="1" dirty="0">
                <a:solidFill>
                  <a:srgbClr val="C00000"/>
                </a:solidFill>
              </a:rPr>
              <a:t>	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0"/>
          </p:nvPr>
        </p:nvSpPr>
        <p:spPr>
          <a:xfrm>
            <a:off x="7975518" y="5109104"/>
            <a:ext cx="3051096" cy="917952"/>
          </a:xfrm>
        </p:spPr>
        <p:txBody>
          <a:bodyPr>
            <a:normAutofit fontScale="92500" lnSpcReduction="10000"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Alternatives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Google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ITunes </a:t>
            </a:r>
            <a:r>
              <a:rPr lang="en-US" b="1" dirty="0">
                <a:solidFill>
                  <a:srgbClr val="00B050"/>
                </a:solidFill>
              </a:rPr>
              <a:t>Univ,  Wozniak U, 	Simulations, AI, Virtual Reality </a:t>
            </a:r>
            <a:r>
              <a:rPr lang="en-US" b="1" dirty="0" smtClean="0">
                <a:solidFill>
                  <a:srgbClr val="00B050"/>
                </a:solidFill>
              </a:rPr>
              <a:t>Environments</a:t>
            </a:r>
            <a:r>
              <a:rPr lang="en-US" b="1" dirty="0">
                <a:solidFill>
                  <a:srgbClr val="00B050"/>
                </a:solidFill>
              </a:rPr>
              <a:t>, Amazon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3" b="11813"/>
          <a:stretch>
            <a:fillRect/>
          </a:stretch>
        </p:blipFill>
        <p:spPr>
          <a:xfrm>
            <a:off x="5012909" y="2544678"/>
            <a:ext cx="2271590" cy="1864895"/>
          </a:xfrm>
          <a:prstGeom prst="roundRect">
            <a:avLst>
              <a:gd name="adj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30955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The Journey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ground Study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8" b="550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 smtClean="0"/>
              <a:t>Build it and they will come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		Delivery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>
          <a:xfrm>
            <a:off x="4606457" y="5116362"/>
            <a:ext cx="3050438" cy="917952"/>
          </a:xfrm>
        </p:spPr>
        <p:txBody>
          <a:bodyPr/>
          <a:lstStyle/>
          <a:p>
            <a:r>
              <a:rPr lang="en-US" dirty="0" smtClean="0"/>
              <a:t>Students need more choices</a:t>
            </a:r>
          </a:p>
          <a:p>
            <a:r>
              <a:rPr lang="en-US" dirty="0" smtClean="0"/>
              <a:t>(multiple options for maximum performance)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 		Livelihood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r="2496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Living wage, entrepreneurs (startups), independent contractors, promotions, career transitions </a:t>
            </a:r>
            <a:endParaRPr lang="en-US" dirty="0"/>
          </a:p>
        </p:txBody>
      </p:sp>
      <p:pic>
        <p:nvPicPr>
          <p:cNvPr id="18" name="Picture Placeholder 17"/>
          <p:cNvPicPr>
            <a:picLocks noGrp="1" noChangeAspect="1"/>
          </p:cNvPicPr>
          <p:nvPr>
            <p:ph type="pic" idx="2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1" b="10551"/>
          <a:stretch>
            <a:fillRect/>
          </a:stretch>
        </p:blipFill>
        <p:spPr/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34" y="3312263"/>
            <a:ext cx="3086531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8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The 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1" y="2364016"/>
            <a:ext cx="8011884" cy="386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Context</a:t>
            </a:r>
          </a:p>
          <a:p>
            <a:r>
              <a:rPr lang="en-US" b="1" dirty="0" smtClean="0"/>
              <a:t>Barriers</a:t>
            </a:r>
          </a:p>
          <a:p>
            <a:r>
              <a:rPr lang="en-US" dirty="0" smtClean="0"/>
              <a:t>We’ve always done it this way.</a:t>
            </a:r>
          </a:p>
          <a:p>
            <a:r>
              <a:rPr lang="en-US" dirty="0" smtClean="0"/>
              <a:t>The guidelines require compliance</a:t>
            </a:r>
          </a:p>
          <a:p>
            <a:r>
              <a:rPr lang="en-US" b="1" dirty="0" smtClean="0"/>
              <a:t>Enablers</a:t>
            </a:r>
          </a:p>
          <a:p>
            <a:r>
              <a:rPr lang="en-US" dirty="0" smtClean="0"/>
              <a:t>Can you solve problems not yet developed</a:t>
            </a:r>
          </a:p>
          <a:p>
            <a:r>
              <a:rPr lang="en-US" dirty="0" smtClean="0"/>
              <a:t>Manipulate tech not yet invented</a:t>
            </a:r>
          </a:p>
          <a:p>
            <a:r>
              <a:rPr lang="en-US" dirty="0" smtClean="0"/>
              <a:t>Transfer skills across career tracks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Equity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4512721" y="3187020"/>
            <a:ext cx="3147009" cy="2847293"/>
          </a:xfrm>
        </p:spPr>
        <p:txBody>
          <a:bodyPr/>
          <a:lstStyle/>
          <a:p>
            <a:r>
              <a:rPr lang="en-US" dirty="0" smtClean="0"/>
              <a:t>Diverse perspectives and voices from multiple contributors</a:t>
            </a:r>
          </a:p>
          <a:p>
            <a:r>
              <a:rPr lang="en-US" dirty="0" smtClean="0"/>
              <a:t>Demystify processes and expectations</a:t>
            </a:r>
            <a:endParaRPr lang="en-US" dirty="0"/>
          </a:p>
          <a:p>
            <a:r>
              <a:rPr lang="en-US" dirty="0" smtClean="0"/>
              <a:t>Solve for systemic and structural inequities</a:t>
            </a:r>
          </a:p>
          <a:p>
            <a:r>
              <a:rPr lang="en-US" dirty="0" smtClean="0"/>
              <a:t>Promote social justice issues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Transformation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Institutional Will</a:t>
            </a:r>
          </a:p>
          <a:p>
            <a:r>
              <a:rPr lang="en-US" dirty="0" smtClean="0"/>
              <a:t>Colleges of Abundance Theory</a:t>
            </a:r>
          </a:p>
          <a:p>
            <a:r>
              <a:rPr lang="en-US" dirty="0" smtClean="0"/>
              <a:t>Data informed colleges</a:t>
            </a:r>
          </a:p>
          <a:p>
            <a:r>
              <a:rPr lang="en-US" dirty="0" smtClean="0"/>
              <a:t>Technology enabled processes</a:t>
            </a:r>
          </a:p>
          <a:p>
            <a:r>
              <a:rPr lang="en-US" dirty="0" smtClean="0"/>
              <a:t>Autonomous administration</a:t>
            </a:r>
          </a:p>
          <a:p>
            <a:r>
              <a:rPr lang="en-US" dirty="0" smtClean="0"/>
              <a:t>Sense of multiple and unknown possibilities</a:t>
            </a:r>
          </a:p>
          <a:p>
            <a:r>
              <a:rPr lang="en-US" b="1" dirty="0" smtClean="0"/>
              <a:t>Guided Questions: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Does this action or decision increase or improve student success; and how do we know?</a:t>
            </a:r>
          </a:p>
          <a:p>
            <a:r>
              <a:rPr lang="en-US" dirty="0" smtClean="0"/>
              <a:t>Establishing a culture of evidence</a:t>
            </a:r>
          </a:p>
          <a:p>
            <a:r>
              <a:rPr lang="en-US" b="1" dirty="0" smtClean="0"/>
              <a:t>Data is the new oil</a:t>
            </a:r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			Environmental Context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521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Call to action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</a:t>
            </a:r>
            <a:r>
              <a:rPr lang="en-US" dirty="0" smtClean="0"/>
              <a:t>hat did Mother Theresa, Mahatma Gandhi, and Martin Luther King Jr. have in common?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The belief that one person could change the world. Regardless of position or station, you too can change your world.</a:t>
            </a:r>
          </a:p>
          <a:p>
            <a:r>
              <a:rPr lang="en-US" dirty="0" smtClean="0"/>
              <a:t>Begin questioning actions that add little or no value to the student success effort-Ask about the assumptions being fostered-Ask for evidence-Hold yourself accountable-Demand accountability from your colleagues-Do the right thing at the right time, all the time-Use the data to instigate change-Use neuroscience concepts to advance our practices-Make certain innovations are technically advanced and culturally sensitive.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6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Call to Action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Engage students (particularly underrepresented and non traditional students) immediately and consistently. Personally engage students.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Provide the evidence to change or eliminate Developmental Ed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Practice intrusive advisement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Use algorithms and predictive analytics to steer course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Use comparison data to augment/modify instructional practices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Modify cognitive digital assistants (Siri, Alexa) to augment efforts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Co-Create the futures you want for your students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9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Crucial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9113903" cy="405855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Despite all efforts, is our d</a:t>
            </a:r>
            <a:r>
              <a:rPr lang="en-US" dirty="0" smtClean="0">
                <a:solidFill>
                  <a:srgbClr val="002060"/>
                </a:solidFill>
              </a:rPr>
              <a:t>istrict/college  </a:t>
            </a:r>
            <a:r>
              <a:rPr lang="en-US" dirty="0">
                <a:solidFill>
                  <a:srgbClr val="002060"/>
                </a:solidFill>
              </a:rPr>
              <a:t>mostly concerned with routine matters or is it brutally clear to enough of us that we must change and do something, now with college completion</a:t>
            </a:r>
            <a:r>
              <a:rPr lang="en-US" dirty="0" smtClean="0">
                <a:solidFill>
                  <a:srgbClr val="002060"/>
                </a:solidFill>
              </a:rPr>
              <a:t>?</a:t>
            </a:r>
            <a:r>
              <a:rPr lang="en-US" dirty="0">
                <a:solidFill>
                  <a:srgbClr val="002060"/>
                </a:solidFill>
              </a:rPr>
              <a:t> </a:t>
            </a:r>
          </a:p>
          <a:p>
            <a:r>
              <a:rPr lang="en-US" dirty="0"/>
              <a:t>If asked today, </a:t>
            </a:r>
            <a:r>
              <a:rPr lang="en-US" dirty="0">
                <a:solidFill>
                  <a:srgbClr val="0070C0"/>
                </a:solidFill>
              </a:rPr>
              <a:t>what percentage </a:t>
            </a:r>
            <a:r>
              <a:rPr lang="en-US" dirty="0"/>
              <a:t>of the </a:t>
            </a:r>
            <a:r>
              <a:rPr lang="en-US" dirty="0" smtClean="0">
                <a:solidFill>
                  <a:srgbClr val="003300"/>
                </a:solidFill>
              </a:rPr>
              <a:t>district/college </a:t>
            </a:r>
            <a:r>
              <a:rPr lang="en-US" dirty="0">
                <a:solidFill>
                  <a:srgbClr val="003300"/>
                </a:solidFill>
              </a:rPr>
              <a:t>employees, including the leaders</a:t>
            </a:r>
            <a:r>
              <a:rPr lang="en-US" dirty="0"/>
              <a:t>, would agree that </a:t>
            </a:r>
            <a:r>
              <a:rPr lang="en-US" dirty="0">
                <a:solidFill>
                  <a:srgbClr val="C00000"/>
                </a:solidFill>
              </a:rPr>
              <a:t>there is a major problem </a:t>
            </a:r>
            <a:r>
              <a:rPr lang="en-US" dirty="0"/>
              <a:t>or </a:t>
            </a:r>
            <a:r>
              <a:rPr lang="en-US" dirty="0">
                <a:solidFill>
                  <a:srgbClr val="002060"/>
                </a:solidFill>
              </a:rPr>
              <a:t>missed opportunity</a:t>
            </a:r>
            <a:r>
              <a:rPr lang="en-US" dirty="0"/>
              <a:t>? Is it high enough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C00000"/>
                </a:solidFill>
              </a:rPr>
              <a:t>Are there NoNos in our </a:t>
            </a:r>
            <a:r>
              <a:rPr lang="en-US" dirty="0" smtClean="0">
                <a:solidFill>
                  <a:srgbClr val="C00000"/>
                </a:solidFill>
              </a:rPr>
              <a:t>district/college </a:t>
            </a:r>
            <a:r>
              <a:rPr lang="en-US" dirty="0">
                <a:solidFill>
                  <a:srgbClr val="C00000"/>
                </a:solidFill>
              </a:rPr>
              <a:t>with the attitude and power to keep people from acknowledging or addressing the problem? </a:t>
            </a:r>
            <a:r>
              <a:rPr lang="en-US" dirty="0"/>
              <a:t>What are they doing to undermine our efforts? </a:t>
            </a:r>
            <a:endParaRPr lang="en-US" dirty="0" smtClean="0"/>
          </a:p>
          <a:p>
            <a:pPr lvl="0"/>
            <a:r>
              <a:rPr lang="en-US" dirty="0" smtClean="0">
                <a:solidFill>
                  <a:srgbClr val="7030A0"/>
                </a:solidFill>
              </a:rPr>
              <a:t>Have </a:t>
            </a:r>
            <a:r>
              <a:rPr lang="en-US" dirty="0">
                <a:solidFill>
                  <a:srgbClr val="7030A0"/>
                </a:solidFill>
              </a:rPr>
              <a:t>we assembled the equivalent </a:t>
            </a:r>
            <a:r>
              <a:rPr lang="en-US" dirty="0" smtClean="0">
                <a:solidFill>
                  <a:srgbClr val="7030A0"/>
                </a:solidFill>
              </a:rPr>
              <a:t>talents of a visionary guiding team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>
                <a:solidFill>
                  <a:srgbClr val="0070C0"/>
                </a:solidFill>
              </a:rPr>
              <a:t>Does </a:t>
            </a:r>
            <a:r>
              <a:rPr lang="en-US" dirty="0">
                <a:solidFill>
                  <a:srgbClr val="0070C0"/>
                </a:solidFill>
              </a:rPr>
              <a:t>out guiding team work well together or do they need to go for </a:t>
            </a:r>
            <a:r>
              <a:rPr lang="en-US" dirty="0" smtClean="0">
                <a:solidFill>
                  <a:srgbClr val="0070C0"/>
                </a:solidFill>
              </a:rPr>
              <a:t>an ice tea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Is our guiding team working on project plans, budgets etc., or are they thinking about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"the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creation of a change vision and a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strategy</a:t>
            </a:r>
          </a:p>
          <a:p>
            <a:r>
              <a:rPr lang="en-US" dirty="0">
                <a:solidFill>
                  <a:srgbClr val="0070C0"/>
                </a:solidFill>
              </a:rPr>
              <a:t>Which old rules </a:t>
            </a:r>
            <a:r>
              <a:rPr lang="en-US" dirty="0"/>
              <a:t>that are in the way of making change happen </a:t>
            </a:r>
            <a:r>
              <a:rPr lang="en-US" dirty="0">
                <a:solidFill>
                  <a:srgbClr val="0070C0"/>
                </a:solidFill>
              </a:rPr>
              <a:t>need to be bent or abandoned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olidFill>
                  <a:srgbClr val="00B050"/>
                </a:solidFill>
              </a:rPr>
              <a:t>How do we pass on the story of our change to the next generation?</a:t>
            </a:r>
          </a:p>
          <a:p>
            <a:pPr lvl="0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Do we have a simple enough message for our change vision to be understood and remembered? </a:t>
            </a: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Can </a:t>
            </a:r>
            <a:r>
              <a:rPr lang="en-US" dirty="0">
                <a:solidFill>
                  <a:srgbClr val="002060"/>
                </a:solidFill>
              </a:rPr>
              <a:t>we draw a sensible and appealing picture of what our future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may look like?</a:t>
            </a:r>
          </a:p>
          <a:p>
            <a:r>
              <a:rPr lang="en-US" dirty="0"/>
              <a:t> </a:t>
            </a:r>
            <a:r>
              <a:rPr lang="en-US" dirty="0" smtClean="0">
                <a:solidFill>
                  <a:srgbClr val="C00000"/>
                </a:solidFill>
              </a:rPr>
              <a:t>Is </a:t>
            </a:r>
            <a:r>
              <a:rPr lang="en-US" dirty="0">
                <a:solidFill>
                  <a:srgbClr val="C00000"/>
                </a:solidFill>
              </a:rPr>
              <a:t>our change strategy a set of simple enough logical steps of how this future can be created, so that it has a chance to be understood and be remembered by our </a:t>
            </a:r>
            <a:r>
              <a:rPr lang="en-US" dirty="0" smtClean="0">
                <a:solidFill>
                  <a:srgbClr val="C00000"/>
                </a:solidFill>
              </a:rPr>
              <a:t>colleagues?</a:t>
            </a:r>
            <a:endParaRPr lang="en-US" dirty="0">
              <a:solidFill>
                <a:srgbClr val="C00000"/>
              </a:solidFill>
            </a:endParaRPr>
          </a:p>
          <a:p>
            <a:endParaRPr lang="en-US" sz="1400" dirty="0">
              <a:solidFill>
                <a:srgbClr val="0070C0"/>
              </a:solidFill>
            </a:endParaRPr>
          </a:p>
          <a:p>
            <a:endParaRPr lang="en-US" sz="1400" dirty="0">
              <a:solidFill>
                <a:srgbClr val="0070C0"/>
              </a:solidFill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2169</TotalTime>
  <Words>639</Words>
  <Application>Microsoft Office PowerPoint</Application>
  <PresentationFormat>Widescreen</PresentationFormat>
  <Paragraphs>142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 Boardroom</vt:lpstr>
      <vt:lpstr>  The Power to Transform              The Power to Transform   Innovation, Guided Pathways and Equity    </vt:lpstr>
      <vt:lpstr>       Role Confusion</vt:lpstr>
      <vt:lpstr>     The Future Is here</vt:lpstr>
      <vt:lpstr>       The Journey</vt:lpstr>
      <vt:lpstr>      The Practice</vt:lpstr>
      <vt:lpstr>   Environmental Context</vt:lpstr>
      <vt:lpstr>     Call to action</vt:lpstr>
      <vt:lpstr>     Call to Action 2</vt:lpstr>
      <vt:lpstr>Crucial Questions</vt:lpstr>
      <vt:lpstr>        Exercise</vt:lpstr>
      <vt:lpstr>       References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Capacity to Transform</dc:title>
  <dc:creator>Andrew Jones</dc:creator>
  <cp:lastModifiedBy>Andrew Jones</cp:lastModifiedBy>
  <cp:revision>48</cp:revision>
  <dcterms:created xsi:type="dcterms:W3CDTF">2018-10-09T17:16:42Z</dcterms:created>
  <dcterms:modified xsi:type="dcterms:W3CDTF">2018-10-13T01:14:39Z</dcterms:modified>
</cp:coreProperties>
</file>